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125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899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934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FibroScan / Elastography – Explained for Beginners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280190" y="385119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What is FibroScan?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6280190" y="475833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FibroScan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(also called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Elastography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) is a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special scan used to check the health of your liver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 It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quick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safe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and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does not hurt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280190" y="575619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6018849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48820" y="5994322"/>
            <a:ext cx="202620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by Ram N Java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57594"/>
            <a:ext cx="66611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Why is FibroScan done?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280190" y="37065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Doctors use FibroScan to: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6280190" y="432458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Check if the liver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stiff or damaged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2801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Find out if there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fatty liver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fibrosis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or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cirrhosis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280190" y="52089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Avoid the need for a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liver biopsy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(a more painful test)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211" y="483394"/>
            <a:ext cx="3873222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How Does It Work?</a:t>
            </a:r>
            <a:endParaRPr lang="en-US" sz="4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211" y="1199793"/>
            <a:ext cx="774621" cy="9295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71732" y="1354693"/>
            <a:ext cx="193655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Patient Position</a:t>
            </a:r>
            <a:endParaRPr lang="en-US" sz="2800" dirty="0"/>
          </a:p>
        </p:txBody>
      </p:sp>
      <p:sp>
        <p:nvSpPr>
          <p:cNvPr id="6" name="Text 2"/>
          <p:cNvSpPr/>
          <p:nvPr/>
        </p:nvSpPr>
        <p:spPr>
          <a:xfrm>
            <a:off x="1471732" y="1689616"/>
            <a:ext cx="7130058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You lie down on a bed.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211" y="2129314"/>
            <a:ext cx="774621" cy="11402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71732" y="2284214"/>
            <a:ext cx="193655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Probe Placement</a:t>
            </a:r>
            <a:endParaRPr lang="en-US" sz="2800" dirty="0"/>
          </a:p>
        </p:txBody>
      </p:sp>
      <p:sp>
        <p:nvSpPr>
          <p:cNvPr id="9" name="Text 4"/>
          <p:cNvSpPr/>
          <p:nvPr/>
        </p:nvSpPr>
        <p:spPr>
          <a:xfrm>
            <a:off x="1471732" y="2619137"/>
            <a:ext cx="7130058" cy="495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 nurse or technician puts a small device (like an ultrasound probe) on your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right side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(near your liver).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211" y="3269575"/>
            <a:ext cx="774621" cy="9295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71732" y="3424476"/>
            <a:ext cx="193655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Wave Transmission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1471732" y="3759398"/>
            <a:ext cx="7130058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It sends a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small vibration or sound wave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into your liver.</a:t>
            </a:r>
            <a:endParaRPr lang="en-US" sz="2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2211" y="4199096"/>
            <a:ext cx="774621" cy="92952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71732" y="4353997"/>
            <a:ext cx="1936552" cy="242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Measurement</a:t>
            </a:r>
            <a:endParaRPr lang="en-US" sz="2800" dirty="0"/>
          </a:p>
        </p:txBody>
      </p:sp>
      <p:sp>
        <p:nvSpPr>
          <p:cNvPr id="15" name="Text 8"/>
          <p:cNvSpPr/>
          <p:nvPr/>
        </p:nvSpPr>
        <p:spPr>
          <a:xfrm>
            <a:off x="1471732" y="4688919"/>
            <a:ext cx="7130058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machine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measures how fast the wave moves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17" name="Text 9"/>
          <p:cNvSpPr/>
          <p:nvPr/>
        </p:nvSpPr>
        <p:spPr>
          <a:xfrm>
            <a:off x="592346" y="5485002"/>
            <a:ext cx="2588300" cy="290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Understanding Results</a:t>
            </a:r>
            <a:endParaRPr lang="en-US" sz="3600" dirty="0"/>
          </a:p>
        </p:txBody>
      </p:sp>
      <p:sp>
        <p:nvSpPr>
          <p:cNvPr id="18" name="Text 10"/>
          <p:cNvSpPr/>
          <p:nvPr/>
        </p:nvSpPr>
        <p:spPr>
          <a:xfrm>
            <a:off x="592346" y="5930415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If it moves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slowly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your liver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soft and healthy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19" name="Text 11"/>
          <p:cNvSpPr/>
          <p:nvPr/>
        </p:nvSpPr>
        <p:spPr>
          <a:xfrm>
            <a:off x="592346" y="6354665"/>
            <a:ext cx="7528072" cy="307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If it moves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quickly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your liver may be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stiff or damaged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20" name="Text 12"/>
          <p:cNvSpPr/>
          <p:nvPr/>
        </p:nvSpPr>
        <p:spPr>
          <a:xfrm>
            <a:off x="592346" y="6867318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Stiff liver = more damage,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Soft liver = healthy</a:t>
            </a:r>
            <a:endParaRPr lang="en-US" sz="2400" dirty="0"/>
          </a:p>
        </p:txBody>
      </p:sp>
      <p:sp>
        <p:nvSpPr>
          <p:cNvPr id="21" name="Text 13"/>
          <p:cNvSpPr/>
          <p:nvPr/>
        </p:nvSpPr>
        <p:spPr>
          <a:xfrm>
            <a:off x="592346" y="7254509"/>
            <a:ext cx="3840837" cy="2477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test takes about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5 to 10 minutes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321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Is it painful?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93790" y="288512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No.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It feels like a small tap on your skin.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 needles, no pain, and no cuts.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93790" y="3837742"/>
            <a:ext cx="35191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Do I need to prepare?</a:t>
            </a:r>
            <a:endParaRPr lang="en-US" sz="3600" dirty="0"/>
          </a:p>
        </p:txBody>
      </p:sp>
      <p:sp>
        <p:nvSpPr>
          <p:cNvPr id="5" name="Text 3"/>
          <p:cNvSpPr/>
          <p:nvPr/>
        </p:nvSpPr>
        <p:spPr>
          <a:xfrm>
            <a:off x="793790" y="448984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Yes,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don't eat or drink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anything for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2 to 3 hours before the test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 Tell your doctor about any </a:t>
            </a:r>
            <a:b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</a:b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health problems or medicines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you take.</a:t>
            </a:r>
            <a:endParaRPr lang="en-US" sz="2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936200"/>
            <a:ext cx="6244709" cy="34061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39917"/>
            <a:ext cx="73884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What do the results mean?</a:t>
            </a:r>
            <a:endParaRPr lang="en-US" sz="4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288858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515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Low stiffness</a:t>
            </a:r>
            <a:endParaRPr lang="en-US" sz="3200" dirty="0"/>
          </a:p>
        </p:txBody>
      </p:sp>
      <p:sp>
        <p:nvSpPr>
          <p:cNvPr id="6" name="Text 2"/>
          <p:cNvSpPr/>
          <p:nvPr/>
        </p:nvSpPr>
        <p:spPr>
          <a:xfrm>
            <a:off x="2154674" y="3006090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Healthy or mild liver issue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649742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38765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Medium stiffness</a:t>
            </a:r>
            <a:endParaRPr lang="en-US" sz="3200" dirty="0"/>
          </a:p>
        </p:txBody>
      </p:sp>
      <p:sp>
        <p:nvSpPr>
          <p:cNvPr id="9" name="Text 4"/>
          <p:cNvSpPr/>
          <p:nvPr/>
        </p:nvSpPr>
        <p:spPr>
          <a:xfrm>
            <a:off x="2154674" y="4366974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Some liver damage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010626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52374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High stiffness</a:t>
            </a:r>
            <a:endParaRPr lang="en-US" sz="3200" dirty="0"/>
          </a:p>
        </p:txBody>
      </p:sp>
      <p:sp>
        <p:nvSpPr>
          <p:cNvPr id="12" name="Text 6"/>
          <p:cNvSpPr/>
          <p:nvPr/>
        </p:nvSpPr>
        <p:spPr>
          <a:xfrm>
            <a:off x="2154674" y="5727859"/>
            <a:ext cx="61955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Severe liver damage or cirrhosis</a:t>
            </a:r>
            <a:endParaRPr lang="en-US" sz="2400" dirty="0"/>
          </a:p>
        </p:txBody>
      </p:sp>
      <p:sp>
        <p:nvSpPr>
          <p:cNvPr id="13" name="Text 7"/>
          <p:cNvSpPr/>
          <p:nvPr/>
        </p:nvSpPr>
        <p:spPr>
          <a:xfrm>
            <a:off x="793790" y="662666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doctor will explain your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score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what it means for</a:t>
            </a:r>
            <a:b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</a:b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your health.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0523" y="475298"/>
            <a:ext cx="5207556" cy="539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Who needs a FibroScan?</a:t>
            </a:r>
            <a:endParaRPr lang="en-US" sz="4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523" y="1273493"/>
            <a:ext cx="431483" cy="43148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0523" y="1920716"/>
            <a:ext cx="228564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People with fatty liver</a:t>
            </a:r>
            <a:endParaRPr lang="en-US" sz="3200" dirty="0"/>
          </a:p>
        </p:txBody>
      </p:sp>
      <p:sp>
        <p:nvSpPr>
          <p:cNvPr id="6" name="Text 2"/>
          <p:cNvSpPr/>
          <p:nvPr/>
        </p:nvSpPr>
        <p:spPr>
          <a:xfrm>
            <a:off x="6090523" y="2293858"/>
            <a:ext cx="793575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Patients diagnosed with fatty liver disease benefit from </a:t>
            </a:r>
            <a:b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</a:b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regular monitoring.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0523" y="3001566"/>
            <a:ext cx="431483" cy="4314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0523" y="3648789"/>
            <a:ext cx="2902863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People with Hepatitis B or C</a:t>
            </a:r>
            <a:endParaRPr lang="en-US" sz="3200" dirty="0"/>
          </a:p>
        </p:txBody>
      </p:sp>
      <p:sp>
        <p:nvSpPr>
          <p:cNvPr id="9" name="Text 4"/>
          <p:cNvSpPr/>
          <p:nvPr/>
        </p:nvSpPr>
        <p:spPr>
          <a:xfrm>
            <a:off x="6090523" y="4021931"/>
            <a:ext cx="793575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Viral hepatitis patients need assessment of liver damage progression.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0523" y="4729639"/>
            <a:ext cx="431483" cy="43148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0523" y="5376863"/>
            <a:ext cx="3450074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People who drink alcohol heavily</a:t>
            </a:r>
            <a:endParaRPr lang="en-US" sz="3200" dirty="0"/>
          </a:p>
        </p:txBody>
      </p:sp>
      <p:sp>
        <p:nvSpPr>
          <p:cNvPr id="12" name="Text 6"/>
          <p:cNvSpPr/>
          <p:nvPr/>
        </p:nvSpPr>
        <p:spPr>
          <a:xfrm>
            <a:off x="6090523" y="5750004"/>
            <a:ext cx="793575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Those with history of heavy alcohol consumption require </a:t>
            </a:r>
            <a:b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</a:b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liver health evaluation.</a:t>
            </a:r>
            <a:endParaRPr lang="en-US" sz="2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0523" y="6457712"/>
            <a:ext cx="431483" cy="43148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0523" y="7104936"/>
            <a:ext cx="3300651" cy="269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People with diabetes or obesity</a:t>
            </a:r>
            <a:endParaRPr lang="en-US" sz="3200" dirty="0"/>
          </a:p>
        </p:txBody>
      </p:sp>
      <p:sp>
        <p:nvSpPr>
          <p:cNvPr id="15" name="Text 8"/>
          <p:cNvSpPr/>
          <p:nvPr/>
        </p:nvSpPr>
        <p:spPr>
          <a:xfrm>
            <a:off x="6090523" y="7478078"/>
            <a:ext cx="7935754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Metabolic conditions can impact liver health and require monitoring.</a:t>
            </a: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135" y="549950"/>
            <a:ext cx="5240536" cy="624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Benefits of FibroScan</a:t>
            </a:r>
            <a:endParaRPr lang="en-US" sz="4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35" y="1698308"/>
            <a:ext cx="6372463" cy="3475792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66422" y="1698308"/>
            <a:ext cx="449342" cy="449342"/>
          </a:xfrm>
          <a:prstGeom prst="roundRect">
            <a:avLst>
              <a:gd name="adj" fmla="val 18671"/>
            </a:avLst>
          </a:prstGeom>
          <a:solidFill>
            <a:srgbClr val="F44444"/>
          </a:solidFill>
          <a:ln w="7620">
            <a:solidFill>
              <a:srgbClr val="FF5D5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215432" y="1766888"/>
            <a:ext cx="2496860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Fast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8215432" y="2278618"/>
            <a:ext cx="5723453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procedure typically takes only 5-10 minutes to complete.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7566422" y="3317200"/>
            <a:ext cx="449342" cy="449342"/>
          </a:xfrm>
          <a:prstGeom prst="roundRect">
            <a:avLst>
              <a:gd name="adj" fmla="val 18671"/>
            </a:avLst>
          </a:prstGeom>
          <a:solidFill>
            <a:srgbClr val="F44444"/>
          </a:solidFill>
          <a:ln w="7620">
            <a:solidFill>
              <a:srgbClr val="FF5D5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215432" y="3385780"/>
            <a:ext cx="2496860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Painless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8215432" y="3897511"/>
            <a:ext cx="5723453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Patients experience no discomfort during the scan.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7566422" y="4616529"/>
            <a:ext cx="449342" cy="449342"/>
          </a:xfrm>
          <a:prstGeom prst="roundRect">
            <a:avLst>
              <a:gd name="adj" fmla="val 18671"/>
            </a:avLst>
          </a:prstGeom>
          <a:solidFill>
            <a:srgbClr val="F44444"/>
          </a:solidFill>
          <a:ln w="7620">
            <a:solidFill>
              <a:srgbClr val="FF5D5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215432" y="4685109"/>
            <a:ext cx="2496860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No side effects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8215432" y="5196840"/>
            <a:ext cx="5723453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procedure is completely non-invasive with no recovery needed.</a:t>
            </a:r>
            <a:endParaRPr lang="en-US" sz="2400" dirty="0"/>
          </a:p>
        </p:txBody>
      </p:sp>
      <p:sp>
        <p:nvSpPr>
          <p:cNvPr id="13" name="Shape 10"/>
          <p:cNvSpPr/>
          <p:nvPr/>
        </p:nvSpPr>
        <p:spPr>
          <a:xfrm>
            <a:off x="7566422" y="6235422"/>
            <a:ext cx="449342" cy="449342"/>
          </a:xfrm>
          <a:prstGeom prst="roundRect">
            <a:avLst>
              <a:gd name="adj" fmla="val 18671"/>
            </a:avLst>
          </a:prstGeom>
          <a:solidFill>
            <a:srgbClr val="F44444"/>
          </a:solidFill>
          <a:ln w="7620">
            <a:solidFill>
              <a:srgbClr val="FF5D5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215432" y="6304002"/>
            <a:ext cx="3672245" cy="312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More comfortable than biopsy</a:t>
            </a:r>
            <a:endParaRPr lang="en-US" sz="3200" dirty="0"/>
          </a:p>
        </p:txBody>
      </p:sp>
      <p:sp>
        <p:nvSpPr>
          <p:cNvPr id="15" name="Text 12"/>
          <p:cNvSpPr/>
          <p:nvPr/>
        </p:nvSpPr>
        <p:spPr>
          <a:xfrm>
            <a:off x="8215432" y="6815733"/>
            <a:ext cx="5723453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Provides valuable information without the risks of invasive procedures.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425</Words>
  <Application>Microsoft Office PowerPoint</Application>
  <PresentationFormat>Custom</PresentationFormat>
  <Paragraphs>60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Ramesh N</cp:lastModifiedBy>
  <cp:revision>13</cp:revision>
  <dcterms:created xsi:type="dcterms:W3CDTF">2025-06-19T07:35:21Z</dcterms:created>
  <dcterms:modified xsi:type="dcterms:W3CDTF">2025-06-26T01:38:46Z</dcterms:modified>
</cp:coreProperties>
</file>